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  <p:sldMasterId id="2147483669" r:id="rId4"/>
    <p:sldMasterId id="2147483670" r:id="rId5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5143500" type="screen16x9"/>
  <p:notesSz cx="6858000" cy="9144000"/>
  <p:embeddedFontLs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8BF7C-54F9-4836-BF0C-6C9EFA175374}">
  <a:tblStyle styleId="{3078BF7C-54F9-4836-BF0C-6C9EFA1753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6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40db688a5_3_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107" name="Google Shape;107;g1640db688a5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5e18a9718_0_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32" name="Google Shape;232;g165e18a97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40db688a5_0_11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40" name="Google Shape;240;g1640db688a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5a10352a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5a10352a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40db688a5_0_12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60" name="Google Shape;260;g1640db688a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40db688a5_0_12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268" name="Google Shape;268;g1640db688a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40db688a5_0_14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76" name="Google Shape;276;g1640db688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83aafc47_0_1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87" name="Google Shape;287;g16483aafc4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40db688a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97" name="Google Shape;297;g1640db688a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40db688a5_0_16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05" name="Google Shape;305;g1640db688a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0db688a5_0_18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13" name="Google Shape;313;g1640db688a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40db688a5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1640db688a5_3_3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endParaRPr/>
          </a:p>
        </p:txBody>
      </p:sp>
      <p:sp>
        <p:nvSpPr>
          <p:cNvPr id="114" name="Google Shape;114;g1640db688a5_3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5e18a9be9_0_1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23" name="Google Shape;323;g165e18a9be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40db688a5_0_17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334" name="Google Shape;334;g1640db688a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49704e887_1_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345" name="Google Shape;345;g1649704e8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40db688a5_0_20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*PCB based off first iteration assuming 2 layers of 200x200mm size, plus $12 for shipping</a:t>
            </a:r>
            <a:endParaRPr/>
          </a:p>
        </p:txBody>
      </p:sp>
      <p:sp>
        <p:nvSpPr>
          <p:cNvPr id="357" name="Google Shape;357;g1640db688a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40db688a5_0_22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366" name="Google Shape;366;g1640db688a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40db688a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375" name="Google Shape;375;g1640db688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0db688a5_3_12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640db688a5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40db688a5_0_7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130" name="Google Shape;130;g1640db688a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40db688a5_0_7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139" name="Google Shape;139;g1640db688a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3f79294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3f79294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40db688a5_0_10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br>
              <a:rPr lang="en"/>
            </a:br>
            <a:br>
              <a:rPr lang="en"/>
            </a:br>
            <a:r>
              <a:rPr lang="en"/>
              <a:t>Has all the features we need but the bigger size introduces more constraints; dining room may not be big enough, more awkward to move around in</a:t>
            </a:r>
            <a:endParaRPr/>
          </a:p>
        </p:txBody>
      </p:sp>
      <p:sp>
        <p:nvSpPr>
          <p:cNvPr id="193" name="Google Shape;193;g1640db688a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40db688a5_0_28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03" name="Google Shape;203;g1640db688a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40db688a5_0_9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212" name="Google Shape;212;g1640db688a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40db688a5_0_27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222" name="Google Shape;222;g1640db688a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1">
  <p:cSld name="Content Slide-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3">
  <p:cSld name="Title Slide-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315017" y="4142602"/>
            <a:ext cx="636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1">
  <p:cSld name="Divider Slide-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5017" y="3892379"/>
            <a:ext cx="6366899" cy="4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1">
  <p:cSld name="Content Slide-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482203" y="1214051"/>
            <a:ext cx="8210775" cy="29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2">
  <p:cSld name="Content Slide-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2"/>
          </p:nvPr>
        </p:nvSpPr>
        <p:spPr>
          <a:xfrm>
            <a:off x="5550919" y="1214051"/>
            <a:ext cx="3142059" cy="2910017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 txBox="1">
            <a:spLocks noGrp="1"/>
          </p:cNvSpPr>
          <p:nvPr>
            <p:ph type="body" idx="3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3">
  <p:cSld name="Content Slide-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>
            <a:spLocks noGrp="1"/>
          </p:cNvSpPr>
          <p:nvPr>
            <p:ph type="chart" idx="2"/>
          </p:nvPr>
        </p:nvSpPr>
        <p:spPr>
          <a:xfrm>
            <a:off x="5523310" y="1214438"/>
            <a:ext cx="3169669" cy="290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4">
  <p:cSld name="Content Slide-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473869" y="1204913"/>
            <a:ext cx="8210775" cy="295632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5">
  <p:cSld name="Content Slide-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20"/>
          <p:cNvSpPr>
            <a:spLocks noGrp="1"/>
          </p:cNvSpPr>
          <p:nvPr>
            <p:ph type="chart" idx="2"/>
          </p:nvPr>
        </p:nvSpPr>
        <p:spPr>
          <a:xfrm>
            <a:off x="473644" y="1204913"/>
            <a:ext cx="8210775" cy="297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6">
  <p:cSld name="Content Slide-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21"/>
          <p:cNvSpPr>
            <a:spLocks noGrp="1"/>
          </p:cNvSpPr>
          <p:nvPr>
            <p:ph type="tbl" idx="2"/>
          </p:nvPr>
        </p:nvSpPr>
        <p:spPr>
          <a:xfrm>
            <a:off x="473868" y="1204913"/>
            <a:ext cx="8210774" cy="297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-1">
  <p:cSld name="Closing Slide-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 descr="University of Massachusetts Amhers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8793" y="3602262"/>
            <a:ext cx="1646415" cy="64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2">
  <p:cSld name="Content Slide-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550920" y="1214050"/>
            <a:ext cx="3142200" cy="291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body" idx="3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3">
  <p:cSld name="Content Slide-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>
            <a:spLocks noGrp="1"/>
          </p:cNvSpPr>
          <p:nvPr>
            <p:ph type="chart" idx="2"/>
          </p:nvPr>
        </p:nvSpPr>
        <p:spPr>
          <a:xfrm>
            <a:off x="5523310" y="1214438"/>
            <a:ext cx="3169800" cy="29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4">
  <p:cSld name="Content Slide-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473869" y="1204913"/>
            <a:ext cx="8210700" cy="2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5">
  <p:cSld name="Content Slide-5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6"/>
          <p:cNvSpPr>
            <a:spLocks noGrp="1"/>
          </p:cNvSpPr>
          <p:nvPr>
            <p:ph type="chart" idx="2"/>
          </p:nvPr>
        </p:nvSpPr>
        <p:spPr>
          <a:xfrm>
            <a:off x="473644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-6">
  <p:cSld name="Content Slide-6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tbl" idx="2"/>
          </p:nvPr>
        </p:nvSpPr>
        <p:spPr>
          <a:xfrm>
            <a:off x="473868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8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8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University of Massachusetts Amherst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504" y="4599658"/>
            <a:ext cx="1036989" cy="4132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429898"/>
            <a:ext cx="9148500" cy="504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8261051" y="4725818"/>
            <a:ext cx="0" cy="153600"/>
          </a:xfrm>
          <a:prstGeom prst="straightConnector1">
            <a:avLst/>
          </a:prstGeom>
          <a:noFill/>
          <a:ln w="158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 descr="University of Massachusetts Amher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4786" y="264287"/>
            <a:ext cx="1470353" cy="58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 descr="View of campus pond with trees and buildings around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130643"/>
            <a:ext cx="9143999" cy="40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0" y="1130643"/>
            <a:ext cx="9144000" cy="11121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University of Massachusetts Amhers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0504" y="4599659"/>
            <a:ext cx="1036988" cy="4132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4429898"/>
            <a:ext cx="9148572" cy="5027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8261051" y="4725818"/>
            <a:ext cx="0" cy="153548"/>
          </a:xfrm>
          <a:prstGeom prst="straightConnector1">
            <a:avLst/>
          </a:prstGeom>
          <a:noFill/>
          <a:ln w="158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233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e09Y72zW_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380550" y="3991275"/>
            <a:ext cx="8382900" cy="8835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4200"/>
              <a:t>Lazy Bob - SDP23 Team 5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1900"/>
              <a:t>Omar Areiqat, Vedatman Basu, Redwan Rahman, Jina Song</a:t>
            </a: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75" y="168325"/>
            <a:ext cx="3155650" cy="8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1;p24">
            <a:extLst>
              <a:ext uri="{FF2B5EF4-FFF2-40B4-BE49-F238E27FC236}">
                <a16:creationId xmlns:a16="http://schemas.microsoft.com/office/drawing/2014/main" id="{19E18937-BCE5-C281-4884-740B29AC41F8}"/>
              </a:ext>
            </a:extLst>
          </p:cNvPr>
          <p:cNvSpPr txBox="1">
            <a:spLocks/>
          </p:cNvSpPr>
          <p:nvPr/>
        </p:nvSpPr>
        <p:spPr>
          <a:xfrm>
            <a:off x="380550" y="256500"/>
            <a:ext cx="2266500" cy="6576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dirty="0"/>
              <a:t>PDR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Comparison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37" name="Google Shape;237;p33"/>
          <p:cNvGraphicFramePr/>
          <p:nvPr/>
        </p:nvGraphicFramePr>
        <p:xfrm>
          <a:off x="125888" y="846295"/>
          <a:ext cx="8907175" cy="3512175"/>
        </p:xfrm>
        <a:graphic>
          <a:graphicData uri="http://schemas.openxmlformats.org/drawingml/2006/table">
            <a:tbl>
              <a:tblPr>
                <a:noFill/>
                <a:tableStyleId>{3078BF7C-54F9-4836-BF0C-6C9EFA175374}</a:tableStyleId>
              </a:tblPr>
              <a:tblGrid>
                <a:gridCol w="12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7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Movement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Transport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Rechargeable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Avoid obstacles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Avoid cliff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Call to location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L="91425" marR="91425" marT="91425" marB="914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AirPorter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Starship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Robot Vacuums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Smart Coaster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Lazy Bob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Functional</a:t>
            </a:r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195700" y="669300"/>
            <a:ext cx="4098000" cy="3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Accelerate at a rate of 0.5 cm/s</a:t>
            </a:r>
            <a:r>
              <a:rPr lang="en" sz="1600" b="0" baseline="30000"/>
              <a:t>2 </a:t>
            </a:r>
            <a:r>
              <a:rPr lang="en" sz="1600" b="0"/>
              <a:t>towards the caller, up to 7 cm/s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Transport items without the items falling off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Detect the edges of the table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and avoid falling off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Avoid objects in its path and arrive at its destination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Support up to 3 lbs.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4711850" y="669300"/>
            <a:ext cx="4098000" cy="3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Use a tape measure to check the distance travelled every second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Put objects on moving coaster and watch if object falls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Watch if it falls off when caller is away from the table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Put objects in path and check if it bumps into object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0"/>
              <a:t>Place an object that weighs 3 lbs and check if system is stable while moving</a:t>
            </a:r>
            <a:endParaRPr sz="1600" b="0"/>
          </a:p>
        </p:txBody>
      </p:sp>
      <p:cxnSp>
        <p:nvCxnSpPr>
          <p:cNvPr id="247" name="Google Shape;247;p34"/>
          <p:cNvCxnSpPr/>
          <p:nvPr/>
        </p:nvCxnSpPr>
        <p:spPr>
          <a:xfrm>
            <a:off x="4502775" y="915275"/>
            <a:ext cx="0" cy="3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466658" y="420075"/>
            <a:ext cx="8210700" cy="51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Design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4668900" y="675975"/>
            <a:ext cx="4332300" cy="3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5.	Watch it move towards hub on a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given signal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6.	Call both coasters on a collision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course and see if they collide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7.	Use tape measure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8.	Find and put on irregular shaped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tables and check if they fall off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9. 	Line up objects to allow no path to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caller, see if system notifies caller</a:t>
            </a:r>
            <a:endParaRPr sz="1600" b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170475" y="933675"/>
            <a:ext cx="4332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5. 	Move back to its hub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once determined not in use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6. 	System supports at least 2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coasters at the same time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7. 	Coaster diameter is within 25 cm</a:t>
            </a:r>
            <a:endParaRPr sz="1600"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8. 	Be able to use it regardless of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table shape</a:t>
            </a: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9. 	If no path to caller is available, </a:t>
            </a:r>
            <a:endParaRPr sz="1600" b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/>
              <a:t>indicate to caller</a:t>
            </a:r>
            <a:endParaRPr sz="1600" b="0"/>
          </a:p>
        </p:txBody>
      </p:sp>
      <p:cxnSp>
        <p:nvCxnSpPr>
          <p:cNvPr id="256" name="Google Shape;256;p35"/>
          <p:cNvCxnSpPr/>
          <p:nvPr/>
        </p:nvCxnSpPr>
        <p:spPr>
          <a:xfrm>
            <a:off x="4502775" y="933675"/>
            <a:ext cx="0" cy="3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35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497700" y="249275"/>
            <a:ext cx="8148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Hardware Block Diagram</a:t>
            </a: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971" y="249275"/>
            <a:ext cx="9420969" cy="42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466646" y="25522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Software Block Diagram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50" y="585650"/>
            <a:ext cx="5570299" cy="41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474129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0"/>
              <a:t>Omnidirectional</a:t>
            </a:r>
            <a:endParaRPr sz="1700" b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700" b="0"/>
              <a:t>Precise</a:t>
            </a:r>
            <a:endParaRPr sz="1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175" y="75975"/>
            <a:ext cx="2180350" cy="2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 rotWithShape="1">
          <a:blip r:embed="rId4">
            <a:alphaModFix/>
          </a:blip>
          <a:srcRect l="15570" t="2251" r="11260" b="2337"/>
          <a:stretch/>
        </p:blipFill>
        <p:spPr>
          <a:xfrm>
            <a:off x="6174800" y="2256325"/>
            <a:ext cx="2969208" cy="2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 rotWithShape="1">
          <a:blip r:embed="rId5">
            <a:alphaModFix/>
          </a:blip>
          <a:srcRect l="29166" t="8425" r="34021" b="8150"/>
          <a:stretch/>
        </p:blipFill>
        <p:spPr>
          <a:xfrm>
            <a:off x="3563025" y="1009725"/>
            <a:ext cx="2381449" cy="26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>
            <a:spLocks noGrp="1"/>
          </p:cNvSpPr>
          <p:nvPr>
            <p:ph type="body" idx="2"/>
          </p:nvPr>
        </p:nvSpPr>
        <p:spPr>
          <a:xfrm>
            <a:off x="2343475" y="4598525"/>
            <a:ext cx="59145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https://blog.arduino.cc/2021/06/05/james-brutons-robot-uses-three-ball-shaped-wheels-to-move-in-any-direction/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https://www.amazon.com/Drift-Metal-Accessories-Compatible-Wltoys/dp/B08YYR7FSY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https://www.cgtrader.com/3d-models/vehicle/industrial-vehicle/continuous-track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0"/>
              <a:t>Omnidirectional</a:t>
            </a:r>
            <a:endParaRPr sz="1700" b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700" b="0"/>
              <a:t>Precise</a:t>
            </a:r>
            <a:endParaRPr sz="17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</a:t>
            </a:r>
            <a:endParaRPr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0"/>
              <a:t>Motor: 4x Stepper Motors</a:t>
            </a:r>
            <a:endParaRPr sz="1700" b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0"/>
              <a:t>Wheels: 4x Mecanum Wheels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825" y="1811176"/>
            <a:ext cx="2433974" cy="24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250" y="189925"/>
            <a:ext cx="1581325" cy="15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body" idx="2"/>
          </p:nvPr>
        </p:nvSpPr>
        <p:spPr>
          <a:xfrm>
            <a:off x="2759127" y="4698725"/>
            <a:ext cx="549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https://www.andymark.com/products/10-in-mecanum-wheel-set-steel-body-6-hole-bore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https://www.digikey.com/en/products/detail/dfrobot/FIT0278/6588458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25" y="942175"/>
            <a:ext cx="6702525" cy="34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https://en.wikipedia.org/wiki/Mecanum_wheel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9" name="Google Shape;309;p41" descr="Here I compare the start to the end point of the vehicle after some back and forth movements to get an idea of the directional stability of the drive system. http://www.mtahlers.de/index.php/robotik/mecanum-wheels" title="Mecanum wheel robot base - track stability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434" y="949475"/>
            <a:ext cx="4583141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https://youtu.be/Ne09Y72zW_Y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Power</a:t>
            </a:r>
            <a:endParaRPr/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223777" y="1036050"/>
            <a:ext cx="3433800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Lithium-ion batteries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l="6852" t="23948" r="12618" b="24834"/>
          <a:stretch/>
        </p:blipFill>
        <p:spPr>
          <a:xfrm>
            <a:off x="4421900" y="915275"/>
            <a:ext cx="3648400" cy="17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50" y="1985150"/>
            <a:ext cx="3020524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https://www.adafruit.com/product/328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https://www.adafruit.com/product/798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292642" y="3989329"/>
            <a:ext cx="6366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l="22943" t="8475" r="11914"/>
          <a:stretch/>
        </p:blipFill>
        <p:spPr>
          <a:xfrm>
            <a:off x="138113" y="785238"/>
            <a:ext cx="1693076" cy="17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49863" y="2708713"/>
            <a:ext cx="203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Omar Areiqat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Budget Lead</a:t>
            </a:r>
            <a:endParaRPr>
              <a:solidFill>
                <a:srgbClr val="8A23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Movement and Power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2082975" y="2708725"/>
            <a:ext cx="1521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Jina Song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EE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PCB Lead</a:t>
            </a:r>
            <a:endParaRPr>
              <a:solidFill>
                <a:srgbClr val="8A23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517050" y="2708725"/>
            <a:ext cx="210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Vedatman Soham Basu CompE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Software Lead</a:t>
            </a:r>
            <a:endParaRPr>
              <a:solidFill>
                <a:srgbClr val="8A23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Sensors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5626950" y="2708725"/>
            <a:ext cx="178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Redwan Rahman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0513"/>
                </a:solidFill>
              </a:rPr>
              <a:t>Logistic Lead</a:t>
            </a:r>
            <a:endParaRPr>
              <a:solidFill>
                <a:srgbClr val="91051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Positioning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7357675" y="2924275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William Leonard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Advisor</a:t>
            </a:r>
            <a:endParaRPr>
              <a:solidFill>
                <a:srgbClr val="8A2332"/>
              </a:solidFill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ftr" idx="11"/>
          </p:nvPr>
        </p:nvSpPr>
        <p:spPr>
          <a:xfrm>
            <a:off x="8291649" y="46918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Page </a:t>
            </a:r>
            <a:fld id="{00000000-1234-1234-1234-123412341234}" type="slidenum">
              <a:rPr lang="en" sz="900"/>
              <a:t>2</a:t>
            </a:fld>
            <a:endParaRPr sz="900"/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2162"/>
          <a:stretch/>
        </p:blipFill>
        <p:spPr>
          <a:xfrm>
            <a:off x="7406168" y="897600"/>
            <a:ext cx="1596207" cy="15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t="10142" b="12079"/>
          <a:stretch/>
        </p:blipFill>
        <p:spPr>
          <a:xfrm>
            <a:off x="5674800" y="800551"/>
            <a:ext cx="1693202" cy="175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6">
            <a:alphaModFix/>
          </a:blip>
          <a:srcRect t="10217" b="14322"/>
          <a:stretch/>
        </p:blipFill>
        <p:spPr>
          <a:xfrm>
            <a:off x="1995688" y="793200"/>
            <a:ext cx="1596200" cy="177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7">
            <a:alphaModFix/>
          </a:blip>
          <a:srcRect t="13373" b="11154"/>
          <a:stretch/>
        </p:blipFill>
        <p:spPr>
          <a:xfrm>
            <a:off x="3738887" y="778400"/>
            <a:ext cx="1788899" cy="180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Charging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223777" y="1036050"/>
            <a:ext cx="3433800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Connection</a:t>
            </a:r>
            <a:endParaRPr/>
          </a:p>
          <a:p>
            <a:pPr marL="914400" lvl="1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Pogo/Magnetic Pins</a:t>
            </a:r>
            <a:endParaRPr/>
          </a:p>
          <a:p>
            <a:pPr marL="914400" lvl="1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Wireless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75" y="10310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875" y="2571750"/>
            <a:ext cx="1767649" cy="17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450" y="2148891"/>
            <a:ext cx="5440826" cy="21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>
            <a:spLocks noGrp="1"/>
          </p:cNvSpPr>
          <p:nvPr>
            <p:ph type="body" idx="2"/>
          </p:nvPr>
        </p:nvSpPr>
        <p:spPr>
          <a:xfrm>
            <a:off x="2529202" y="4698725"/>
            <a:ext cx="5728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https://www.digikey.com/en/products/detail/tdk-corporation/WT505090-10F2-A11-G1/8019490/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https://www.pinterest.com/pin/545498573615003623/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https://pogopin.net/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Relative Positioning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482200" y="1214050"/>
            <a:ext cx="50043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Triangulating relative position 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Coaster, Hub, Active and Inactive Caller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 Wideband Sensor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Time of arrival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 precision at small ranges</a:t>
            </a:r>
            <a:endParaRPr/>
          </a:p>
        </p:txBody>
      </p:sp>
      <p:sp>
        <p:nvSpPr>
          <p:cNvPr id="338" name="Google Shape;338;p44"/>
          <p:cNvSpPr txBox="1">
            <a:spLocks noGrp="1"/>
          </p:cNvSpPr>
          <p:nvPr>
            <p:ph type="body" idx="2"/>
          </p:nvPr>
        </p:nvSpPr>
        <p:spPr>
          <a:xfrm>
            <a:off x="2544425" y="4698725"/>
            <a:ext cx="5713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https://www.mouser.com/ProductDetail/Qorvo/DWM1000?qs=TiOZkKH1s2R6b5D6df63Pg%3D%3D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https://www.tindie.com/products/petteemfg/ultra-wideband-rtls-uwb-diy-starter-kit/#specs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https://www.frontiersin.org/articles/10.3389/fnbot.2022.715440/full</a:t>
            </a:r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4" y="3101774"/>
            <a:ext cx="1781400" cy="11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 rotWithShape="1">
          <a:blip r:embed="rId4">
            <a:alphaModFix/>
          </a:blip>
          <a:srcRect t="12610"/>
          <a:stretch/>
        </p:blipFill>
        <p:spPr>
          <a:xfrm>
            <a:off x="6240900" y="639225"/>
            <a:ext cx="2696625" cy="2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738" y="2345750"/>
            <a:ext cx="1858875" cy="20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>
                <a:solidFill>
                  <a:srgbClr val="8A2332"/>
                </a:solidFill>
              </a:rPr>
              <a:t>Subsystem: Collision and Cliff Detection</a:t>
            </a:r>
            <a:endParaRPr>
              <a:solidFill>
                <a:srgbClr val="8A233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474125" y="1001600"/>
            <a:ext cx="44742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Piezoelectric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Calibration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Ultrasonic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Distance measurement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Photocell/Infrared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Cliff Detection &amp; Collision Detection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Stretch Goal: Optic Sensors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Mapping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2"/>
          </p:nvPr>
        </p:nvSpPr>
        <p:spPr>
          <a:xfrm>
            <a:off x="4040626" y="4698725"/>
            <a:ext cx="4217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https://www.youngwonks.com/blog/What-is-an-infrared-sensor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https://www.americanpiezo.com/piezo-theory/whats-a-transducer.html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https://www.sparkfun.com/products/retired/12907 </a:t>
            </a: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24" y="1154400"/>
            <a:ext cx="1358376" cy="125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76350" y="2649113"/>
            <a:ext cx="1261174" cy="1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525" y="2647799"/>
            <a:ext cx="1261175" cy="126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1025" y="1257007"/>
            <a:ext cx="1491825" cy="10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173333" y="4049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Estimated Cost</a:t>
            </a:r>
            <a:endParaRPr/>
          </a:p>
        </p:txBody>
      </p:sp>
      <p:sp>
        <p:nvSpPr>
          <p:cNvPr id="360" name="Google Shape;360;p46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362" name="Google Shape;362;p46"/>
          <p:cNvGraphicFramePr/>
          <p:nvPr/>
        </p:nvGraphicFramePr>
        <p:xfrm>
          <a:off x="2742975" y="65360"/>
          <a:ext cx="6306650" cy="4311575"/>
        </p:xfrm>
        <a:graphic>
          <a:graphicData uri="http://schemas.openxmlformats.org/drawingml/2006/table">
            <a:tbl>
              <a:tblPr>
                <a:noFill/>
                <a:tableStyleId>{3078BF7C-54F9-4836-BF0C-6C9EFA175374}</a:tableStyleId>
              </a:tblPr>
              <a:tblGrid>
                <a:gridCol w="24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Price per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MCU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8.00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48.00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UWB sensor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17.00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102.00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PCB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25.00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100.00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Motors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7.60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76.00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Wheels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4.50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40.50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Battery and Charging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  15.00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45.00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Collision Sensors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7.15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35.75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Cliff Detection Sensor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    5.00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15.00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 Device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Owned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  0.00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462.25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3" name="Google Shape;363;p46"/>
          <p:cNvSpPr txBox="1"/>
          <p:nvPr/>
        </p:nvSpPr>
        <p:spPr>
          <a:xfrm>
            <a:off x="335600" y="1049750"/>
            <a:ext cx="21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MDR Deliverables</a:t>
            </a:r>
            <a:endParaRPr/>
          </a:p>
        </p:txBody>
      </p:sp>
      <p:sp>
        <p:nvSpPr>
          <p:cNvPr id="369" name="Google Shape;369;p47"/>
          <p:cNvSpPr txBox="1">
            <a:spLocks noGrp="1"/>
          </p:cNvSpPr>
          <p:nvPr>
            <p:ph type="body" idx="1"/>
          </p:nvPr>
        </p:nvSpPr>
        <p:spPr>
          <a:xfrm>
            <a:off x="261775" y="915275"/>
            <a:ext cx="47259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 Moving Coaster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Moves properly and accurately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Accurately detects positioning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Goes to location when called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detect if an object is in the way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 Callers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send signal to coaster and 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 Charging Hub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send signal to coaster and callers 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Potentially charges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371" name="Google Shape;371;p47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5104625" y="915275"/>
            <a:ext cx="3580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2000" b="1"/>
              <a:t>Plans for PCB</a:t>
            </a:r>
            <a:endParaRPr sz="17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700"/>
              <a:t>Motor Pins</a:t>
            </a:r>
            <a:endParaRPr sz="17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700">
                <a:solidFill>
                  <a:schemeClr val="dk1"/>
                </a:solidFill>
              </a:rPr>
              <a:t>Microcontroller</a:t>
            </a:r>
            <a:endParaRPr sz="17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Sensors</a:t>
            </a:r>
            <a:endParaRPr sz="17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Communication</a:t>
            </a:r>
            <a:endParaRPr sz="17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User input method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8" name="Google Shape;378;p48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379" name="Google Shape;379;p48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935325"/>
            <a:ext cx="8839200" cy="327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25" y="30450"/>
            <a:ext cx="3963724" cy="1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body" idx="1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" sz="2500"/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97575" y="1214050"/>
            <a:ext cx="43974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Some people struggle with mundane actions in life, such as passing dishes on a large table.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Lazy Susans are nice, but only work on round tables and requires user to have reach.</a:t>
            </a: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What if there was a small, portable device that can move dishes across any table of arbitrary shape?</a:t>
            </a:r>
            <a:endParaRPr sz="1700"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https://en.wikipedia.org/wiki/Lazy_Susan</a:t>
            </a:r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75" y="1004637"/>
            <a:ext cx="4010225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“Lazy Bob”: A moving coaster that approaches the user when called.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b="0"/>
              <a:t>Stably transport items around a table to different users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b="0"/>
              <a:t>Provide a simple way to interface with all coasters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b="0"/>
              <a:t>Adapt to its environment</a:t>
            </a:r>
            <a:endParaRPr b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8"/>
          <p:cNvGrpSpPr/>
          <p:nvPr/>
        </p:nvGrpSpPr>
        <p:grpSpPr>
          <a:xfrm>
            <a:off x="4182200" y="2206075"/>
            <a:ext cx="912000" cy="912000"/>
            <a:chOff x="3926250" y="1885950"/>
            <a:chExt cx="912000" cy="912000"/>
          </a:xfrm>
        </p:grpSpPr>
        <p:sp>
          <p:nvSpPr>
            <p:cNvPr id="150" name="Google Shape;150;p28"/>
            <p:cNvSpPr/>
            <p:nvPr/>
          </p:nvSpPr>
          <p:spPr>
            <a:xfrm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 rot="5400000"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8"/>
          <p:cNvSpPr txBox="1"/>
          <p:nvPr/>
        </p:nvSpPr>
        <p:spPr>
          <a:xfrm>
            <a:off x="4406275" y="2461975"/>
            <a:ext cx="8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HQ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3566150" y="1549900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154" name="Google Shape;154;p28"/>
          <p:cNvGrpSpPr/>
          <p:nvPr/>
        </p:nvGrpSpPr>
        <p:grpSpPr>
          <a:xfrm>
            <a:off x="6796275" y="1834500"/>
            <a:ext cx="1117800" cy="1014900"/>
            <a:chOff x="726950" y="2436100"/>
            <a:chExt cx="1117800" cy="1014900"/>
          </a:xfrm>
        </p:grpSpPr>
        <p:sp>
          <p:nvSpPr>
            <p:cNvPr id="155" name="Google Shape;155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5</a:t>
              </a:r>
              <a:endParaRPr sz="1200"/>
            </a:p>
          </p:txBody>
        </p:sp>
      </p:grpSp>
      <p:grpSp>
        <p:nvGrpSpPr>
          <p:cNvPr id="157" name="Google Shape;157;p28"/>
          <p:cNvGrpSpPr/>
          <p:nvPr/>
        </p:nvGrpSpPr>
        <p:grpSpPr>
          <a:xfrm>
            <a:off x="1640600" y="3836675"/>
            <a:ext cx="1117800" cy="1014900"/>
            <a:chOff x="726950" y="2436100"/>
            <a:chExt cx="1117800" cy="1014900"/>
          </a:xfrm>
        </p:grpSpPr>
        <p:sp>
          <p:nvSpPr>
            <p:cNvPr id="158" name="Google Shape;158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3</a:t>
              </a:r>
              <a:endParaRPr sz="1200"/>
            </a:p>
          </p:txBody>
        </p:sp>
      </p:grpSp>
      <p:grpSp>
        <p:nvGrpSpPr>
          <p:cNvPr id="160" name="Google Shape;160;p28"/>
          <p:cNvGrpSpPr/>
          <p:nvPr/>
        </p:nvGrpSpPr>
        <p:grpSpPr>
          <a:xfrm>
            <a:off x="373400" y="2064300"/>
            <a:ext cx="1117800" cy="1014900"/>
            <a:chOff x="726950" y="2436100"/>
            <a:chExt cx="1117800" cy="1014900"/>
          </a:xfrm>
        </p:grpSpPr>
        <p:sp>
          <p:nvSpPr>
            <p:cNvPr id="161" name="Google Shape;161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1</a:t>
              </a:r>
              <a:endParaRPr sz="1200"/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3823350" y="3743675"/>
            <a:ext cx="1117800" cy="1014900"/>
            <a:chOff x="726950" y="2436100"/>
            <a:chExt cx="1117800" cy="1014900"/>
          </a:xfrm>
        </p:grpSpPr>
        <p:sp>
          <p:nvSpPr>
            <p:cNvPr id="164" name="Google Shape;164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4</a:t>
              </a:r>
              <a:endParaRPr sz="1200"/>
            </a:p>
          </p:txBody>
        </p:sp>
      </p:grpSp>
      <p:grpSp>
        <p:nvGrpSpPr>
          <p:cNvPr id="166" name="Google Shape;166;p28"/>
          <p:cNvGrpSpPr/>
          <p:nvPr/>
        </p:nvGrpSpPr>
        <p:grpSpPr>
          <a:xfrm>
            <a:off x="1878325" y="350500"/>
            <a:ext cx="1117800" cy="1014900"/>
            <a:chOff x="726950" y="2436100"/>
            <a:chExt cx="1117800" cy="1014900"/>
          </a:xfrm>
        </p:grpSpPr>
        <p:sp>
          <p:nvSpPr>
            <p:cNvPr id="167" name="Google Shape;167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2</a:t>
              </a:r>
              <a:endParaRPr sz="1200"/>
            </a:p>
          </p:txBody>
        </p:sp>
      </p:grpSp>
      <p:grpSp>
        <p:nvGrpSpPr>
          <p:cNvPr id="169" name="Google Shape;169;p28"/>
          <p:cNvGrpSpPr/>
          <p:nvPr/>
        </p:nvGrpSpPr>
        <p:grpSpPr>
          <a:xfrm rot="-5400000">
            <a:off x="8339350" y="2287050"/>
            <a:ext cx="829800" cy="294900"/>
            <a:chOff x="1652775" y="1714500"/>
            <a:chExt cx="829800" cy="294900"/>
          </a:xfrm>
        </p:grpSpPr>
        <p:sp>
          <p:nvSpPr>
            <p:cNvPr id="170" name="Google Shape;170;p28"/>
            <p:cNvSpPr/>
            <p:nvPr/>
          </p:nvSpPr>
          <p:spPr>
            <a:xfrm>
              <a:off x="1652775" y="1714500"/>
              <a:ext cx="829800" cy="294900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1975125" y="1769400"/>
              <a:ext cx="185100" cy="185100"/>
            </a:xfrm>
            <a:prstGeom prst="ellipse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28"/>
          <p:cNvSpPr txBox="1"/>
          <p:nvPr/>
        </p:nvSpPr>
        <p:spPr>
          <a:xfrm>
            <a:off x="0" y="54875"/>
            <a:ext cx="204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Purple: Caller</a:t>
            </a:r>
            <a:endParaRPr sz="1200" b="1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Yellow: Random Object</a:t>
            </a:r>
            <a:endParaRPr sz="1200" b="1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4773175" y="1405900"/>
            <a:ext cx="493800" cy="4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502325" y="2849388"/>
            <a:ext cx="493800" cy="4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332975" y="3589775"/>
            <a:ext cx="493800" cy="4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020575" y="813825"/>
            <a:ext cx="493800" cy="4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4731250" y="170675"/>
            <a:ext cx="493800" cy="4002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9" y="1316314"/>
            <a:ext cx="215450" cy="18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8"/>
          <p:cNvCxnSpPr>
            <a:stCxn id="153" idx="6"/>
          </p:cNvCxnSpPr>
          <p:nvPr/>
        </p:nvCxnSpPr>
        <p:spPr>
          <a:xfrm>
            <a:off x="4279250" y="1896250"/>
            <a:ext cx="4211100" cy="494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" name="Google Shape;180;p28"/>
          <p:cNvSpPr/>
          <p:nvPr/>
        </p:nvSpPr>
        <p:spPr>
          <a:xfrm>
            <a:off x="4018725" y="1615725"/>
            <a:ext cx="658500" cy="658500"/>
          </a:xfrm>
          <a:prstGeom prst="arc">
            <a:avLst>
              <a:gd name="adj1" fmla="val 14232872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4380300" y="1316325"/>
            <a:ext cx="38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028250" y="1997975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8"/>
          <p:cNvCxnSpPr>
            <a:stCxn id="150" idx="0"/>
            <a:endCxn id="150" idx="0"/>
          </p:cNvCxnSpPr>
          <p:nvPr/>
        </p:nvCxnSpPr>
        <p:spPr>
          <a:xfrm>
            <a:off x="4638200" y="22060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8"/>
          <p:cNvSpPr/>
          <p:nvPr/>
        </p:nvSpPr>
        <p:spPr>
          <a:xfrm rot="-811">
            <a:off x="4007247" y="2092379"/>
            <a:ext cx="1272300" cy="11394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ftr" idx="4294967295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507138" y="506275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113488" y="642038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908225" y="1361363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7529088" y="857363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7968988" y="1453863"/>
            <a:ext cx="713100" cy="692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AirPorter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415925" y="1008650"/>
            <a:ext cx="45669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Autonomous-driving capability that allows baggage to be delivered to the designated destination​</a:t>
            </a:r>
            <a:endParaRPr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Obstacle avoidance capability with dynamic obstacle detection</a:t>
            </a:r>
            <a:endParaRPr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Size constraints, not sold commercially</a:t>
            </a:r>
            <a:r>
              <a:rPr lang="en"/>
              <a:t> 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https://www.wonikrobotics.com/delivery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l="22215" t="19348"/>
          <a:stretch/>
        </p:blipFill>
        <p:spPr>
          <a:xfrm>
            <a:off x="3876250" y="2518725"/>
            <a:ext cx="2501175" cy="24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475" y="543350"/>
            <a:ext cx="2974250" cy="29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Starship Delivery Robot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36425" y="1067675"/>
            <a:ext cx="44211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An autonomous device that carries items over short distances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Uses twelve cameras, ultrasonic sensors, radar, neural networks, etc. to detect obstacles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Uses computer vision and GPS for location</a:t>
            </a:r>
            <a:endParaRPr b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2"/>
          </p:nvPr>
        </p:nvSpPr>
        <p:spPr>
          <a:xfrm>
            <a:off x="2520350" y="4698725"/>
            <a:ext cx="5737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https://pittnews.com/article/160259/news/starship-robots-may-return-in-future-under-new-dining-contractor/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175" y="1067675"/>
            <a:ext cx="4123424" cy="2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Robot Vacuums</a:t>
            </a: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482202" y="1214050"/>
            <a:ext cx="40899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Collision avoidance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Cliff detection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They use image processing, sensors</a:t>
            </a:r>
            <a:endParaRPr b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2"/>
          </p:nvPr>
        </p:nvSpPr>
        <p:spPr>
          <a:xfrm>
            <a:off x="2233000" y="4698725"/>
            <a:ext cx="602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https://www.irobot.com/en_US/roomba-vacuuming/robot-vacuum-irobot-roomba-s9-plus/S955020.html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https://www.thezebra.com/resources/home/how-roomba-works/</a:t>
            </a: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25" y="547775"/>
            <a:ext cx="2182275" cy="21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52614"/>
            <a:ext cx="4112826" cy="173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Smart Coaster </a:t>
            </a:r>
            <a:endParaRPr/>
          </a:p>
          <a:p>
            <a:pPr marL="2286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 sz="2000"/>
              <a:t>      </a:t>
            </a:r>
            <a:r>
              <a:rPr lang="en" sz="1900"/>
              <a:t>(SDP 20 Team 16)</a:t>
            </a:r>
            <a:endParaRPr sz="1900"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482200" y="1214050"/>
            <a:ext cx="48120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A wireless coaster system that notifies wait staff when a customer's drink is almost empty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Similarities: Wireless communication, rechargeable batteries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/>
              <a:t>Differences: Inanimate, different purpose</a:t>
            </a:r>
            <a:endParaRPr b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2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http://www.ecs.umass.edu/ece/sdp/sdp20/team16/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ftr" idx="11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75" tIns="34275" rIns="548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25" y="159650"/>
            <a:ext cx="3154825" cy="1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27" y="1696525"/>
            <a:ext cx="3154825" cy="242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Microsoft Office PowerPoint</Application>
  <PresentationFormat>On-screen Show (16:9)</PresentationFormat>
  <Paragraphs>324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Proxima Nova</vt:lpstr>
      <vt:lpstr>Arial</vt:lpstr>
      <vt:lpstr>Content Slides</vt:lpstr>
      <vt:lpstr>Title Slide-3</vt:lpstr>
      <vt:lpstr>Divider Slide</vt:lpstr>
      <vt:lpstr>Content Slides</vt:lpstr>
      <vt:lpstr>Closing Slide</vt:lpstr>
      <vt:lpstr>Lazy Bob - SDP23 Team 5 Omar Areiqat, Vedatman Basu, Redwan Rahman, Jina Song </vt:lpstr>
      <vt:lpstr>The Team</vt:lpstr>
      <vt:lpstr>Problem Statement</vt:lpstr>
      <vt:lpstr>Our Solution</vt:lpstr>
      <vt:lpstr>PowerPoint Presentation</vt:lpstr>
      <vt:lpstr>Similar Product: AirPorter</vt:lpstr>
      <vt:lpstr>Similar Product: Starship Delivery Robot</vt:lpstr>
      <vt:lpstr>Similar Product: Robot Vacuums</vt:lpstr>
      <vt:lpstr>Similar Product: Smart Coaster        (SDP 20 Team 16)</vt:lpstr>
      <vt:lpstr>Similar Product: Comparison</vt:lpstr>
      <vt:lpstr>System Specifications: Functional</vt:lpstr>
      <vt:lpstr>System Specifications: Design</vt:lpstr>
      <vt:lpstr>Hardware Block Diagram</vt:lpstr>
      <vt:lpstr>Software Block Diagram</vt:lpstr>
      <vt:lpstr>Subsystem: Motion</vt:lpstr>
      <vt:lpstr>Subsystem: Motion</vt:lpstr>
      <vt:lpstr>Subsystem: Motion</vt:lpstr>
      <vt:lpstr>Subsystem: Motion</vt:lpstr>
      <vt:lpstr>Subsystem: Power</vt:lpstr>
      <vt:lpstr>Subsystem: Charging</vt:lpstr>
      <vt:lpstr>Subsystem: Relative Positioning</vt:lpstr>
      <vt:lpstr>Subsystem: Collision and Cliff Detection </vt:lpstr>
      <vt:lpstr>Estimated Cost</vt:lpstr>
      <vt:lpstr>MDR Deliverables</vt:lpstr>
      <vt:lpstr>Gantt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 Bob - SDP23 Team 5 Omar Areiqat, Vedatman Basu, Redwan Rahman, Jina Song </dc:title>
  <cp:lastModifiedBy>Omar Areiqat</cp:lastModifiedBy>
  <cp:revision>1</cp:revision>
  <dcterms:modified xsi:type="dcterms:W3CDTF">2023-05-09T17:28:17Z</dcterms:modified>
</cp:coreProperties>
</file>